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4"/>
  </p:notesMasterIdLst>
  <p:sldIdLst>
    <p:sldId id="256" r:id="rId2"/>
    <p:sldId id="258" r:id="rId3"/>
    <p:sldId id="265" r:id="rId4"/>
    <p:sldId id="270" r:id="rId5"/>
    <p:sldId id="259" r:id="rId6"/>
    <p:sldId id="268" r:id="rId7"/>
    <p:sldId id="266" r:id="rId8"/>
    <p:sldId id="269" r:id="rId9"/>
    <p:sldId id="260" r:id="rId10"/>
    <p:sldId id="272" r:id="rId11"/>
    <p:sldId id="271" r:id="rId12"/>
    <p:sldId id="261" r:id="rId13"/>
    <p:sldId id="262" r:id="rId14"/>
    <p:sldId id="263" r:id="rId15"/>
    <p:sldId id="264" r:id="rId16"/>
    <p:sldId id="273" r:id="rId17"/>
    <p:sldId id="274" r:id="rId18"/>
    <p:sldId id="275" r:id="rId19"/>
    <p:sldId id="278" r:id="rId20"/>
    <p:sldId id="277" r:id="rId21"/>
    <p:sldId id="276" r:id="rId22"/>
    <p:sldId id="267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260"/>
    <a:srgbClr val="143740"/>
    <a:srgbClr val="18414C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69479" autoAdjust="0"/>
  </p:normalViewPr>
  <p:slideViewPr>
    <p:cSldViewPr>
      <p:cViewPr varScale="1">
        <p:scale>
          <a:sx n="70" d="100"/>
          <a:sy n="70" d="100"/>
        </p:scale>
        <p:origin x="14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0D03-4412-4814-94E3-293B4EFDFB82}" type="datetimeFigureOut">
              <a:rPr lang="nl-BE" smtClean="0"/>
              <a:t>13/11/2016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AD65A-9323-4CD2-9D12-B0F784138D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7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036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525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131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513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732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4939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5022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6534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090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1690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940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851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15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93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notiti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nl-BE" dirty="0"/>
              </a:p>
            </p:txBody>
          </p:sp>
        </mc:Choice>
        <mc:Fallback xmlns="">
          <p:sp>
            <p:nvSpPr>
              <p:cNvPr id="3" name="Tijdelijke aanduiding voor notiti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our model we suppose the human body is a rectangular box, just like sponge Bob. Raindrops are falling straight down with vertical speed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𝑣</a:t>
                </a:r>
                <a:r>
                  <a:rPr lang="nl-BE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𝑟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Sponge Bob is at a distance d from his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shelther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he is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moving at a speed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𝑣</a:t>
                </a:r>
                <a:r>
                  <a:rPr lang="nl-BE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towards it. </a:t>
                </a:r>
                <a:endParaRPr lang="nl-BE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nl-BE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You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also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see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measurements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Bob: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depth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denoted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with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a,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width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 en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height</a:t>
                </a:r>
                <a:r>
                  <a:rPr lang="nl-BE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</a:t>
                </a:r>
                <a:endParaRPr lang="nl-BE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nl-BE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nl-BE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nl-BE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het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populair-wetenschappelijk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televisieprogramma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MythBusters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(2003, 2005) namen ze de proef op de som, twee keer zelfs. Er was namelijk veel commotie nadat de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MythBusters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2003 tot een heel verrassende conclusie kwamen. Aanhoudende kritiek op de gevolgde werkwijze bij het experiment heeft ertoe geleid dat ze het opnieuw testten in 2005, met een andere uitkomst.</a:t>
                </a:r>
              </a:p>
              <a:p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 onderstaande lesactiviteit is gebaseerd op een lezing van Walter Lewin (2011) en op een filmpje van </a:t>
                </a:r>
                <a:r>
                  <a:rPr lang="nl-BE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MinutePhysics</a:t>
                </a:r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(2012).</a:t>
                </a:r>
              </a:p>
              <a:p>
                <a:endParaRPr lang="nl-BE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nl-BE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Model</a:t>
                </a:r>
                <a:r>
                  <a:rPr lang="nl-BE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samen met leerlingen opstellen.</a:t>
                </a:r>
                <a:endParaRPr lang="nl-BE" dirty="0"/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090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notiti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nl-BE" dirty="0"/>
              </a:p>
            </p:txBody>
          </p:sp>
        </mc:Choice>
        <mc:Fallback xmlns="">
          <p:sp>
            <p:nvSpPr>
              <p:cNvPr id="3" name="Tijdelijke aanduiding voor notiti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With Bob as a reference, the relative velocity of the raindrops is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𝑣</a:t>
                </a:r>
                <a:r>
                  <a:rPr lang="nl-BE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⃗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=−𝑣</a:t>
                </a:r>
                <a:r>
                  <a:rPr lang="nl-BE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⃗_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𝑝+𝑣</a:t>
                </a:r>
                <a:r>
                  <a:rPr lang="nl-BE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⃗_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𝑟</a:t>
                </a:r>
                <a:endParaRPr lang="nl-BE" dirty="0"/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571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68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96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278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D65A-9323-4CD2-9D12-B0F784138DE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829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3885-A0FE-4000-AA45-000BDE94CD2A}" type="datetime1">
              <a:rPr lang="nl-BE" smtClean="0"/>
              <a:t>13/11/2016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454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95E7-57EC-4906-AE92-2245627BEFC6}" type="datetime1">
              <a:rPr lang="nl-BE" smtClean="0"/>
              <a:t>13/11/2016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987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D00-D93B-4785-9EA5-6033B0E9BF6E}" type="datetime1">
              <a:rPr lang="nl-BE" smtClean="0"/>
              <a:t>13/11/2016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251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6C9C-FF07-481A-812D-6E0789480C86}" type="datetimeFigureOut">
              <a:rPr lang="nl-BE" smtClean="0"/>
              <a:t>13/11/2016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35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D8F6-A630-4E6A-A3B6-ECA3EA57F589}" type="datetime1">
              <a:rPr lang="nl-BE" smtClean="0"/>
              <a:t>13/11/2016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495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B98E-C6A0-41DE-A17B-6B2E3ED4BDEF}" type="datetime1">
              <a:rPr lang="nl-BE" smtClean="0"/>
              <a:t>13/11/2016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026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59-044A-47FC-A3AB-B8199263CD53}" type="datetime1">
              <a:rPr lang="nl-BE" smtClean="0"/>
              <a:t>13/11/2016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60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0071-A5DB-4051-A5C0-516D1095922F}" type="datetime1">
              <a:rPr lang="nl-BE" smtClean="0"/>
              <a:t>13/11/2016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047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D92E-6293-4BAC-9435-C34EE22B7345}" type="datetime1">
              <a:rPr lang="nl-BE" smtClean="0"/>
              <a:t>13/11/2016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188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D7D7-F7FE-4644-B21F-2E72CE7A7CE9}" type="datetime1">
              <a:rPr lang="nl-BE" smtClean="0"/>
              <a:t>13/11/2016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20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270-7AC2-461C-9ED3-833DC7BE9A85}" type="datetime1">
              <a:rPr lang="nl-BE" smtClean="0"/>
              <a:t>13/11/2016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92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86C9C-FF07-481A-812D-6E0789480C86}" type="datetimeFigureOut">
              <a:rPr lang="nl-BE" smtClean="0"/>
              <a:t>13/11/2016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E19F-00B0-499F-9FA3-39389BBACB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040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Is%20it%20Better%20to%20Walk%20or%20Run%20in%20the%20Rain.mp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ythBusters_Running_in_the_Rain%5bYoutubeDownload.nl%5d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988840"/>
            <a:ext cx="7772400" cy="1880477"/>
          </a:xfrm>
        </p:spPr>
        <p:txBody>
          <a:bodyPr>
            <a:normAutofit fontScale="90000"/>
          </a:bodyPr>
          <a:lstStyle/>
          <a:p>
            <a:pPr algn="l"/>
            <a:r>
              <a:rPr lang="nl-BE" sz="40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nl-BE" sz="4000" dirty="0" err="1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mathematics</a:t>
            </a:r>
            <a:r>
              <a:rPr lang="nl-BE" sz="40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br>
              <a:rPr lang="nl-BE" sz="40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</a:br>
            <a:r>
              <a:rPr lang="nl-BE" sz="40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of running in </a:t>
            </a:r>
            <a:r>
              <a:rPr lang="nl-BE" sz="4000" dirty="0" err="1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BE" sz="40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sz="4000" dirty="0" err="1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rain</a:t>
            </a:r>
            <a:br>
              <a:rPr lang="nl-BE" sz="40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</a:br>
            <a:r>
              <a:rPr lang="nl-BE" sz="40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nl-BE" sz="24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An </a:t>
            </a:r>
            <a:r>
              <a:rPr lang="nl-BE" sz="2400" dirty="0" err="1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exercise</a:t>
            </a:r>
            <a:r>
              <a:rPr lang="nl-BE" sz="24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in </a:t>
            </a:r>
            <a:r>
              <a:rPr lang="nl-BE" sz="2400" dirty="0" err="1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modelling</a:t>
            </a:r>
            <a:r>
              <a:rPr lang="nl-BE" sz="2400" dirty="0">
                <a:solidFill>
                  <a:srgbClr val="14374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…</a:t>
            </a:r>
            <a:endParaRPr lang="nl-BE" sz="2700" dirty="0">
              <a:solidFill>
                <a:srgbClr val="143740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96422" y="5696272"/>
            <a:ext cx="2160240" cy="658912"/>
          </a:xfrm>
        </p:spPr>
        <p:txBody>
          <a:bodyPr>
            <a:normAutofit/>
          </a:bodyPr>
          <a:lstStyle/>
          <a:p>
            <a:r>
              <a:rPr lang="nl-BE" sz="2400" dirty="0">
                <a:solidFill>
                  <a:schemeClr val="tx2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12/11/2016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</a:t>
            </a:fld>
            <a:endParaRPr lang="nl-BE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1547664" y="3284984"/>
            <a:ext cx="69127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10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33152" y="1124744"/>
                <a:ext cx="851783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nl-BE" sz="2800" dirty="0" err="1"/>
                  <a:t>only</a:t>
                </a:r>
                <a:r>
                  <a:rPr lang="nl-BE" sz="2800" dirty="0"/>
                  <a:t> </a:t>
                </a:r>
                <a:r>
                  <a:rPr lang="nl-BE" sz="2800" dirty="0" err="1"/>
                  <a:t>the</a:t>
                </a:r>
                <a:r>
                  <a:rPr lang="nl-BE" sz="2800" dirty="0"/>
                  <a:t> front of </a:t>
                </a:r>
                <a:r>
                  <a:rPr lang="nl-BE" sz="2800" dirty="0" err="1"/>
                  <a:t>sponge</a:t>
                </a:r>
                <a:r>
                  <a:rPr lang="nl-BE" sz="2800" dirty="0"/>
                  <a:t> Bob </a:t>
                </a:r>
                <a:r>
                  <a:rPr lang="nl-BE" sz="2800" dirty="0" err="1"/>
                  <a:t>gets</a:t>
                </a:r>
                <a:r>
                  <a:rPr lang="nl-BE" sz="2800" dirty="0"/>
                  <a:t> wet!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nl-BE" sz="2800" dirty="0" err="1"/>
                  <a:t>the</a:t>
                </a:r>
                <a:r>
                  <a:rPr lang="nl-BE" sz="2800" dirty="0"/>
                  <a:t> volume of water ‘</a:t>
                </a:r>
                <a:r>
                  <a:rPr lang="nl-BE" sz="2800" dirty="0" err="1"/>
                  <a:t>swept</a:t>
                </a:r>
                <a:r>
                  <a:rPr lang="nl-BE" sz="2800" dirty="0"/>
                  <a:t>’ </a:t>
                </a:r>
                <a:r>
                  <a:rPr lang="nl-BE" sz="2800" dirty="0" err="1"/>
                  <a:t>by</a:t>
                </a:r>
                <a:r>
                  <a:rPr lang="nl-BE" sz="2800" dirty="0"/>
                  <a:t> Bobs front: </a:t>
                </a:r>
                <a14:m>
                  <m:oMath xmlns:m="http://schemas.openxmlformats.org/officeDocument/2006/math"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𝑎𝑑h</m:t>
                    </m:r>
                  </m:oMath>
                </a14:m>
                <a:endParaRPr lang="nl-BE" sz="2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𝑎h𝑑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nl-BE" sz="2800" dirty="0"/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2" y="1124744"/>
                <a:ext cx="8517837" cy="1815882"/>
              </a:xfrm>
              <a:prstGeom prst="rect">
                <a:avLst/>
              </a:prstGeom>
              <a:blipFill>
                <a:blip r:embed="rId3"/>
                <a:stretch>
                  <a:fillRect t="-3704" r="-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501008"/>
            <a:ext cx="628051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11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5072948" y="1064570"/>
                <a:ext cx="3912433" cy="4820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z="32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BE" sz="3200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nl-BE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l-BE" sz="3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nl-BE" sz="3200" i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nl-BE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nl-BE" sz="3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nl-BE" sz="32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32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nl-BE" sz="32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3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nl-BE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nl-BE" sz="32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l-BE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nl-BE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nl-BE" sz="32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nl-BE" sz="3200" dirty="0"/>
                  <a:t> </a:t>
                </a:r>
                <a14:m>
                  <m:oMath xmlns:m="http://schemas.openxmlformats.org/officeDocument/2006/math">
                    <m:r>
                      <a:rPr lang="nl-BE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nl-BE" sz="32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l-BE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nl-BE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nl-BE" sz="3200" dirty="0"/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48" y="1064570"/>
                <a:ext cx="3912433" cy="48202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064570"/>
            <a:ext cx="3821941" cy="460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</p:spTree>
    <p:extLst>
      <p:ext uri="{BB962C8B-B14F-4D97-AF65-F5344CB8AC3E}">
        <p14:creationId xmlns:p14="http://schemas.microsoft.com/office/powerpoint/2010/main" val="39929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12</a:t>
            </a:fld>
            <a:endParaRPr lang="nl-BE"/>
          </a:p>
        </p:txBody>
      </p:sp>
      <p:pic>
        <p:nvPicPr>
          <p:cNvPr id="8" name="Afbeelding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25908"/>
            <a:ext cx="4680520" cy="3863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2164242" y="4954967"/>
                <a:ext cx="5545044" cy="2121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z="36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BE" sz="3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l-BE" sz="3600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36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BE" sz="3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l-BE" sz="3600" i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nl-BE" sz="3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l-BE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BE" sz="3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36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BE" sz="36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l-B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nl-BE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nl-BE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600" i="1">
                        <a:latin typeface="Cambria Math" panose="02040503050406030204" pitchFamily="18" charset="0"/>
                      </a:rPr>
                      <m:t>𝑎𝑏</m:t>
                    </m:r>
                    <m:sSub>
                      <m:sSubPr>
                        <m:ctrlPr>
                          <a:rPr lang="nl-B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l-BE" sz="3600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nl-B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6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nl-BE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nl-BE" sz="3600" i="1" dirty="0"/>
              </a:p>
              <a:p>
                <a:endParaRPr lang="nl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BE" dirty="0"/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42" y="4954967"/>
                <a:ext cx="5545044" cy="2121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6" y="1052736"/>
            <a:ext cx="2842592" cy="237264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</p:spTree>
    <p:extLst>
      <p:ext uri="{BB962C8B-B14F-4D97-AF65-F5344CB8AC3E}">
        <p14:creationId xmlns:p14="http://schemas.microsoft.com/office/powerpoint/2010/main" val="19353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13</a:t>
            </a:fld>
            <a:endParaRPr lang="nl-BE"/>
          </a:p>
        </p:txBody>
      </p:sp>
      <p:pic>
        <p:nvPicPr>
          <p:cNvPr id="7" name="Afbeelding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196752"/>
            <a:ext cx="3384376" cy="4896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4654352" y="2255246"/>
                <a:ext cx="4032448" cy="4265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BE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nl-BE" sz="3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sz="3600" b="0" i="0" smtClean="0">
                              <a:latin typeface="Cambria Math" panose="02040503050406030204" pitchFamily="18" charset="0"/>
                            </a:rPr>
                            <m:t>par</m:t>
                          </m:r>
                          <m:r>
                            <a:rPr lang="nl-BE" sz="36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nl-BE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nl-B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BE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BE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nl-BE" sz="3600" i="1">
                          <a:latin typeface="Cambria Math" panose="02040503050406030204" pitchFamily="18" charset="0"/>
                        </a:rPr>
                        <m:t>𝑎h</m:t>
                      </m:r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BE" sz="3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36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nl-BE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nl-B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BE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BE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𝑎h</m:t>
                      </m:r>
                      <m:sSub>
                        <m:sSubPr>
                          <m:ctrlPr>
                            <a:rPr lang="nl-BE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BE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l-BE" sz="3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36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nl-BE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nl-B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BE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BE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𝑎h</m:t>
                      </m:r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nl-BE" sz="3600" dirty="0"/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52" y="2255246"/>
                <a:ext cx="4032448" cy="4265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729173"/>
            <a:ext cx="1828339" cy="1526073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</p:spTree>
    <p:extLst>
      <p:ext uri="{BB962C8B-B14F-4D97-AF65-F5344CB8AC3E}">
        <p14:creationId xmlns:p14="http://schemas.microsoft.com/office/powerpoint/2010/main" val="34886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14</a:t>
            </a:fld>
            <a:endParaRPr lang="nl-BE"/>
          </a:p>
        </p:txBody>
      </p:sp>
      <p:pic>
        <p:nvPicPr>
          <p:cNvPr id="8" name="Afbeelding 7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849699"/>
            <a:ext cx="7905464" cy="3665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467544" y="4645954"/>
                <a:ext cx="8136904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volume of water,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swept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horizontally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is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volume of a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cuboid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This volume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equals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volume of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parallelepiped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same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height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bottom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4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surface</a:t>
                </a:r>
                <a:r>
                  <a:rPr lang="nl-BE" sz="2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l-BE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nl-BE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BE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𝑎h𝑑</m:t>
                    </m:r>
                    <m:r>
                      <a:rPr lang="nl-BE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BE" sz="3200" dirty="0"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l-BE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sz="3200" dirty="0">
                    <a:latin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𝑎h𝑑</m:t>
                    </m:r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nl-BE" sz="32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45954"/>
                <a:ext cx="8136904" cy="1692771"/>
              </a:xfrm>
              <a:prstGeom prst="rect">
                <a:avLst/>
              </a:prstGeom>
              <a:blipFill>
                <a:blip r:embed="rId4"/>
                <a:stretch>
                  <a:fillRect l="-1199" t="-28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</p:spTree>
    <p:extLst>
      <p:ext uri="{BB962C8B-B14F-4D97-AF65-F5344CB8AC3E}">
        <p14:creationId xmlns:p14="http://schemas.microsoft.com/office/powerpoint/2010/main" val="40619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15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179512" y="593084"/>
                <a:ext cx="8136904" cy="6156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nl-BE" sz="32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aln/>
                      </m:rPr>
                      <a:rPr lang="nl-BE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l-BE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nl-BE" sz="32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nl-BE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𝑎𝑏</m:t>
                    </m:r>
                    <m:sSub>
                      <m:sSub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l-BE" sz="3200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nl-BE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nl-BE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𝑎h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BE" sz="3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br>
                  <a:rPr lang="nl-BE" sz="32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nl-BE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320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nl-BE" sz="3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BE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3200" i="1" smtClean="0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nl-BE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3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BE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3200" i="1" dirty="0"/>
              </a:p>
              <a:p>
                <a:endParaRPr lang="nl-BE" sz="3200" i="1" dirty="0"/>
              </a:p>
              <a:p>
                <a:r>
                  <a:rPr lang="nl-BE" sz="3200" i="1" dirty="0"/>
                  <a:t>	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nl-BE" sz="2400" i="1" dirty="0"/>
              </a:p>
              <a:p>
                <a:r>
                  <a:rPr lang="nl-BE" sz="24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nl-BE" sz="2400" i="1" dirty="0"/>
                  <a:t> </a:t>
                </a:r>
                <a:r>
                  <a:rPr lang="nl-BE" sz="2400" dirty="0"/>
                  <a:t>m/s</a:t>
                </a:r>
              </a:p>
              <a:p>
                <a:r>
                  <a:rPr lang="nl-BE" sz="2400" dirty="0"/>
                  <a:t>	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=0,20</m:t>
                    </m:r>
                  </m:oMath>
                </a14:m>
                <a:r>
                  <a:rPr lang="nl-BE" sz="2400" dirty="0"/>
                  <a:t> m</a:t>
                </a:r>
              </a:p>
              <a:p>
                <a:r>
                  <a:rPr lang="nl-BE" sz="2400" dirty="0"/>
                  <a:t>	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=0,50</m:t>
                    </m:r>
                  </m:oMath>
                </a14:m>
                <a:r>
                  <a:rPr lang="nl-BE" sz="2400" dirty="0"/>
                  <a:t> m</a:t>
                </a:r>
              </a:p>
              <a:p>
                <a:r>
                  <a:rPr lang="nl-BE" sz="2400" dirty="0"/>
                  <a:t>	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=1,80</m:t>
                    </m:r>
                  </m:oMath>
                </a14:m>
                <a:r>
                  <a:rPr lang="nl-BE" sz="2400" dirty="0"/>
                  <a:t> m</a:t>
                </a:r>
              </a:p>
              <a:p>
                <a:r>
                  <a:rPr lang="nl-BE" sz="2400" dirty="0"/>
                  <a:t>	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nl-BE" sz="2400" dirty="0"/>
                  <a:t> kg/m³</a:t>
                </a:r>
              </a:p>
              <a:p>
                <a:r>
                  <a:rPr lang="nl-BE" sz="3200" i="1" dirty="0"/>
                  <a:t>		</a:t>
                </a:r>
              </a:p>
              <a:p>
                <a:endParaRPr lang="nl-BE" sz="3200" i="1" dirty="0"/>
              </a:p>
              <a:p>
                <a:endParaRPr lang="nl-BE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93084"/>
                <a:ext cx="8136904" cy="61563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  <p:pic>
        <p:nvPicPr>
          <p:cNvPr id="7" name="Afbeelding 6"/>
          <p:cNvPicPr/>
          <p:nvPr/>
        </p:nvPicPr>
        <p:blipFill>
          <a:blip r:embed="rId4"/>
          <a:stretch>
            <a:fillRect/>
          </a:stretch>
        </p:blipFill>
        <p:spPr>
          <a:xfrm>
            <a:off x="3131840" y="2492895"/>
            <a:ext cx="5904656" cy="425648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37272" y="3284984"/>
            <a:ext cx="88569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2800" dirty="0" err="1"/>
              <a:t>conclusion</a:t>
            </a:r>
            <a:r>
              <a:rPr lang="nl-BE" sz="2800" dirty="0"/>
              <a:t>: Bob has </a:t>
            </a:r>
            <a:r>
              <a:rPr lang="nl-BE" sz="2800" dirty="0" err="1"/>
              <a:t>to</a:t>
            </a:r>
            <a:r>
              <a:rPr lang="nl-BE" sz="2800" dirty="0"/>
              <a:t> run as </a:t>
            </a:r>
            <a:r>
              <a:rPr lang="nl-BE" sz="2800" dirty="0" err="1"/>
              <a:t>fast</a:t>
            </a:r>
            <a:r>
              <a:rPr lang="nl-BE" sz="2800" dirty="0"/>
              <a:t> as </a:t>
            </a:r>
            <a:r>
              <a:rPr lang="nl-BE" sz="2800" dirty="0" err="1"/>
              <a:t>possible</a:t>
            </a:r>
            <a:r>
              <a:rPr lang="nl-BE" sz="2800" dirty="0"/>
              <a:t> </a:t>
            </a:r>
            <a:r>
              <a:rPr lang="nl-BE" sz="2800" dirty="0" err="1"/>
              <a:t>to</a:t>
            </a:r>
            <a:r>
              <a:rPr lang="nl-BE" sz="2800" dirty="0"/>
              <a:t> get </a:t>
            </a:r>
            <a:r>
              <a:rPr lang="nl-BE" sz="2800" dirty="0" err="1"/>
              <a:t>the</a:t>
            </a:r>
            <a:r>
              <a:rPr lang="nl-BE" sz="2800" dirty="0"/>
              <a:t> </a:t>
            </a:r>
            <a:r>
              <a:rPr lang="nl-BE" sz="2800" dirty="0" err="1"/>
              <a:t>least</a:t>
            </a:r>
            <a:r>
              <a:rPr lang="nl-BE" sz="2800" dirty="0"/>
              <a:t> wet</a:t>
            </a:r>
          </a:p>
        </p:txBody>
      </p:sp>
    </p:spTree>
    <p:extLst>
      <p:ext uri="{BB962C8B-B14F-4D97-AF65-F5344CB8AC3E}">
        <p14:creationId xmlns:p14="http://schemas.microsoft.com/office/powerpoint/2010/main" val="35117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16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107504" y="593084"/>
                <a:ext cx="8136904" cy="3394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BE" sz="2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if </a:t>
                </a:r>
                <a:r>
                  <a:rPr lang="nl-BE" sz="2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nl-BE" sz="2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angle</a:t>
                </a:r>
                <a:r>
                  <a:rPr lang="nl-BE" sz="2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of Bobs body </a:t>
                </a:r>
                <a:r>
                  <a:rPr lang="nl-BE" sz="2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equals</a:t>
                </a:r>
                <a:r>
                  <a:rPr lang="nl-BE" sz="2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nl-BE" sz="2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he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catches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raindrops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his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head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shoulders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front of his body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leaning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forward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helps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him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stay</a:t>
                </a:r>
                <a:r>
                  <a:rPr lang="nl-BE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dry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BE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nl-BE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r>
                      <a:rPr lang="nl-BE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nl-BE" sz="2800" b="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BE" sz="2800" b="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BE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BE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BE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𝑎𝑏</m:t>
                    </m:r>
                    <m:sSub>
                      <m:sSub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l-BE" sz="2800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nl-B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nl-BE" sz="2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93084"/>
                <a:ext cx="8136904" cy="3394006"/>
              </a:xfrm>
              <a:prstGeom prst="rect">
                <a:avLst/>
              </a:prstGeom>
              <a:blipFill>
                <a:blip r:embed="rId3"/>
                <a:stretch>
                  <a:fillRect l="-1349" t="-179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011" y="2924945"/>
            <a:ext cx="4643477" cy="379653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</p:spTree>
    <p:extLst>
      <p:ext uri="{BB962C8B-B14F-4D97-AF65-F5344CB8AC3E}">
        <p14:creationId xmlns:p14="http://schemas.microsoft.com/office/powerpoint/2010/main" val="23353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17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467544" y="764704"/>
                <a:ext cx="8136904" cy="4472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How?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suppose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Bob runs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exactly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speed 	of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rain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r>
                      <a:rPr lang="nl-BE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nl-BE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nl-BE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endParaRPr lang="nl-BE" sz="2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BE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nl-BE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nl-BE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BE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7,2</m:t>
                    </m:r>
                  </m:oMath>
                </a14:m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km/h</a:t>
                </a:r>
              </a:p>
              <a:p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- in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case: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angle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his body is 	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45°</m:t>
                    </m:r>
                  </m:oMath>
                </a14:m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he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catches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least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amount</a:t>
                </a:r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	</a:t>
                </a:r>
                <a:r>
                  <a:rPr lang="nl-BE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rain</a:t>
                </a:r>
                <a:endParaRPr lang="nl-BE" sz="2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BE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nl-BE" sz="2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8136904" cy="4472763"/>
              </a:xfrm>
              <a:prstGeom prst="rect">
                <a:avLst/>
              </a:prstGeom>
              <a:blipFill>
                <a:blip r:embed="rId3"/>
                <a:stretch>
                  <a:fillRect l="-1349" t="-1362" r="-11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</p:spTree>
    <p:extLst>
      <p:ext uri="{BB962C8B-B14F-4D97-AF65-F5344CB8AC3E}">
        <p14:creationId xmlns:p14="http://schemas.microsoft.com/office/powerpoint/2010/main" val="18267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18</a:t>
            </a:fld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4.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Other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models</a:t>
            </a:r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0040" y="836712"/>
            <a:ext cx="8604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1970s: first papers in </a:t>
            </a:r>
            <a:r>
              <a:rPr lang="nl-BE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mathematical</a:t>
            </a:r>
            <a:r>
              <a:rPr lang="nl-B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magazines </a:t>
            </a:r>
            <a:r>
              <a:rPr lang="nl-BE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debating</a:t>
            </a:r>
            <a:r>
              <a:rPr lang="nl-B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1987: </a:t>
            </a:r>
            <a:r>
              <a:rPr lang="nl-BE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nl-B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researcher </a:t>
            </a:r>
            <a:r>
              <a:rPr lang="nl-BE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nl-B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l-B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>changing strategies do not make a substantial difference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2003: </a:t>
            </a:r>
            <a:r>
              <a:rPr lang="en-US" sz="2800" dirty="0" err="1"/>
              <a:t>mythbusters</a:t>
            </a:r>
            <a:r>
              <a:rPr lang="en-US" sz="2800" dirty="0"/>
              <a:t> show that walking is a better option for staying dry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2005: </a:t>
            </a:r>
            <a:r>
              <a:rPr lang="en-US" sz="2800" dirty="0" err="1"/>
              <a:t>mythbusters</a:t>
            </a:r>
            <a:r>
              <a:rPr lang="en-US" sz="2800" dirty="0"/>
              <a:t> corrected for a false result: running fast is the best 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19</a:t>
            </a:fld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4.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Other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models</a:t>
            </a:r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764704"/>
            <a:ext cx="9252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2009: article in mathematics magazine</a:t>
            </a:r>
          </a:p>
          <a:p>
            <a:pPr algn="ctr"/>
            <a:r>
              <a:rPr lang="en-US" sz="2000" dirty="0"/>
              <a:t>http://demonstrations.wolfram.com/RunningInTheRain/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2011: a textile expert and a physicist suggest that an optimal speed exists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1"/>
            <a:ext cx="4824536" cy="38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8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88640"/>
            <a:ext cx="5688632" cy="6167710"/>
          </a:xfrm>
        </p:spPr>
        <p:txBody>
          <a:bodyPr>
            <a:normAutofit/>
          </a:bodyPr>
          <a:lstStyle/>
          <a:p>
            <a:endParaRPr lang="nl-BE" dirty="0">
              <a:latin typeface="Lucida Sans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nl-BE" sz="2400" b="1" i="1" dirty="0" err="1"/>
              <a:t>Going</a:t>
            </a:r>
            <a:r>
              <a:rPr lang="nl-BE" sz="2400" b="1" i="1" dirty="0"/>
              <a:t> </a:t>
            </a:r>
            <a:r>
              <a:rPr lang="nl-BE" sz="2400" b="1" i="1" dirty="0" err="1"/>
              <a:t>outside</a:t>
            </a:r>
            <a:r>
              <a:rPr lang="nl-BE" sz="2400" b="1" i="1" dirty="0"/>
              <a:t> on a </a:t>
            </a:r>
            <a:r>
              <a:rPr lang="nl-BE" sz="2400" b="1" i="1" dirty="0" err="1"/>
              <a:t>rainy</a:t>
            </a:r>
            <a:r>
              <a:rPr lang="nl-BE" sz="2400" b="1" i="1" dirty="0"/>
              <a:t> </a:t>
            </a:r>
            <a:r>
              <a:rPr lang="nl-BE" sz="2400" b="1" i="1" dirty="0" err="1"/>
              <a:t>day</a:t>
            </a:r>
            <a:r>
              <a:rPr lang="nl-BE" sz="2400" b="1" i="1" dirty="0"/>
              <a:t> means, </a:t>
            </a:r>
            <a:r>
              <a:rPr lang="nl-BE" sz="2400" b="1" i="1" dirty="0" err="1"/>
              <a:t>for</a:t>
            </a:r>
            <a:r>
              <a:rPr lang="nl-BE" sz="2400" b="1" i="1" dirty="0"/>
              <a:t> most </a:t>
            </a:r>
            <a:r>
              <a:rPr lang="nl-BE" sz="2400" b="1" i="1" dirty="0" err="1"/>
              <a:t>people</a:t>
            </a:r>
            <a:r>
              <a:rPr lang="nl-BE" sz="2400" b="1" i="1" dirty="0"/>
              <a:t>, </a:t>
            </a:r>
            <a:r>
              <a:rPr lang="nl-BE" sz="2400" b="1" i="1" dirty="0" err="1"/>
              <a:t>carrying</a:t>
            </a:r>
            <a:r>
              <a:rPr lang="nl-BE" sz="2400" b="1" i="1" dirty="0"/>
              <a:t> an </a:t>
            </a:r>
            <a:r>
              <a:rPr lang="nl-BE" sz="2400" b="1" i="1" dirty="0" err="1"/>
              <a:t>umbrella</a:t>
            </a:r>
            <a:r>
              <a:rPr lang="nl-BE" sz="2400" b="1" i="1" dirty="0"/>
              <a:t>. </a:t>
            </a:r>
          </a:p>
          <a:p>
            <a:pPr marL="0" indent="0">
              <a:buNone/>
            </a:pPr>
            <a:r>
              <a:rPr lang="nl-BE" sz="2400" b="1" i="1" dirty="0"/>
              <a:t>But </a:t>
            </a:r>
            <a:r>
              <a:rPr lang="nl-BE" sz="2400" b="1" i="1" dirty="0" err="1"/>
              <a:t>if</a:t>
            </a:r>
            <a:r>
              <a:rPr lang="nl-BE" sz="2400" b="1" i="1" dirty="0"/>
              <a:t> </a:t>
            </a:r>
            <a:r>
              <a:rPr lang="nl-BE" sz="2400" b="1" i="1" dirty="0" err="1"/>
              <a:t>you</a:t>
            </a:r>
            <a:r>
              <a:rPr lang="nl-BE" sz="2400" b="1" i="1" dirty="0"/>
              <a:t> happen </a:t>
            </a:r>
            <a:r>
              <a:rPr lang="nl-BE" sz="2400" b="1" i="1" dirty="0" err="1"/>
              <a:t>to</a:t>
            </a:r>
            <a:r>
              <a:rPr lang="nl-BE" sz="2400" b="1" i="1" dirty="0"/>
              <a:t> </a:t>
            </a:r>
            <a:r>
              <a:rPr lang="nl-BE" sz="2400" b="1" i="1" dirty="0" err="1"/>
              <a:t>be</a:t>
            </a:r>
            <a:r>
              <a:rPr lang="nl-BE" sz="2400" b="1" i="1" dirty="0"/>
              <a:t> a </a:t>
            </a:r>
            <a:r>
              <a:rPr lang="nl-BE" sz="2400" b="1" i="1" dirty="0" err="1"/>
              <a:t>mathematician</a:t>
            </a:r>
            <a:r>
              <a:rPr lang="nl-BE" sz="2400" b="1" i="1" dirty="0"/>
              <a:t> </a:t>
            </a:r>
            <a:r>
              <a:rPr lang="nl-BE" sz="2400" b="1" i="1" dirty="0" err="1"/>
              <a:t>it’s</a:t>
            </a:r>
            <a:r>
              <a:rPr lang="nl-BE" sz="2400" b="1" i="1" dirty="0"/>
              <a:t> a perfect chance </a:t>
            </a:r>
            <a:r>
              <a:rPr lang="nl-BE" sz="2400" b="1" i="1" dirty="0" err="1"/>
              <a:t>to</a:t>
            </a:r>
            <a:r>
              <a:rPr lang="nl-BE" sz="2400" b="1" i="1" dirty="0"/>
              <a:t> show off </a:t>
            </a:r>
            <a:r>
              <a:rPr lang="nl-BE" sz="2400" b="1" i="1" dirty="0" err="1"/>
              <a:t>your</a:t>
            </a:r>
            <a:r>
              <a:rPr lang="nl-BE" sz="2400" b="1" i="1" dirty="0"/>
              <a:t> </a:t>
            </a:r>
            <a:r>
              <a:rPr lang="nl-BE" sz="2400" b="1" i="1" dirty="0" err="1"/>
              <a:t>modelling</a:t>
            </a:r>
            <a:r>
              <a:rPr lang="nl-BE" sz="2400" b="1" i="1" dirty="0"/>
              <a:t> skills. </a:t>
            </a:r>
          </a:p>
          <a:p>
            <a:pPr marL="0" indent="0">
              <a:buNone/>
            </a:pPr>
            <a:endParaRPr lang="nl-BE" sz="2400" b="1" i="1" dirty="0"/>
          </a:p>
          <a:p>
            <a:pPr marL="0" indent="0">
              <a:buNone/>
            </a:pPr>
            <a:r>
              <a:rPr lang="nl-BE" sz="2400" b="1" i="1" dirty="0" err="1"/>
              <a:t>And</a:t>
            </a:r>
            <a:r>
              <a:rPr lang="nl-BE" sz="2400" b="1" i="1" dirty="0"/>
              <a:t> </a:t>
            </a:r>
            <a:r>
              <a:rPr lang="nl-BE" sz="2400" b="1" i="1" dirty="0" err="1"/>
              <a:t>for</a:t>
            </a:r>
            <a:r>
              <a:rPr lang="nl-BE" sz="2400" b="1" i="1" dirty="0"/>
              <a:t> a </a:t>
            </a:r>
            <a:r>
              <a:rPr lang="nl-BE" sz="2400" b="1" i="1" dirty="0" err="1"/>
              <a:t>mathematician</a:t>
            </a:r>
            <a:r>
              <a:rPr lang="nl-BE" sz="2400" b="1" i="1" dirty="0"/>
              <a:t> in a classroom </a:t>
            </a:r>
            <a:r>
              <a:rPr lang="nl-BE" sz="2400" b="1" i="1" dirty="0" err="1"/>
              <a:t>it’s</a:t>
            </a:r>
            <a:r>
              <a:rPr lang="nl-BE" sz="2400" b="1" i="1" dirty="0"/>
              <a:t> a </a:t>
            </a:r>
            <a:r>
              <a:rPr lang="nl-BE" sz="2400" b="1" i="1" dirty="0" err="1"/>
              <a:t>splendid</a:t>
            </a:r>
            <a:r>
              <a:rPr lang="nl-BE" sz="2400" b="1" i="1" dirty="0"/>
              <a:t> opportunity </a:t>
            </a:r>
            <a:r>
              <a:rPr lang="nl-BE" sz="2400" b="1" i="1" dirty="0" err="1"/>
              <a:t>to</a:t>
            </a:r>
            <a:r>
              <a:rPr lang="nl-BE" sz="2400" b="1" i="1" dirty="0"/>
              <a:t> make </a:t>
            </a:r>
            <a:r>
              <a:rPr lang="nl-BE" sz="2400" b="1" i="1" dirty="0" err="1"/>
              <a:t>it</a:t>
            </a:r>
            <a:r>
              <a:rPr lang="nl-BE" sz="2400" b="1" i="1" dirty="0"/>
              <a:t> an </a:t>
            </a:r>
            <a:r>
              <a:rPr lang="nl-BE" sz="2400" b="1" i="1" dirty="0" err="1"/>
              <a:t>exercise</a:t>
            </a:r>
            <a:r>
              <a:rPr lang="nl-BE" sz="2400" b="1" i="1" dirty="0"/>
              <a:t> in </a:t>
            </a:r>
            <a:r>
              <a:rPr lang="nl-BE" sz="2400" b="1" i="1" dirty="0" err="1"/>
              <a:t>modelling</a:t>
            </a:r>
            <a:r>
              <a:rPr lang="nl-BE" sz="2400" b="1" i="1" dirty="0"/>
              <a:t>!</a:t>
            </a:r>
            <a:endParaRPr lang="nl-BE" sz="2400" i="1" dirty="0"/>
          </a:p>
          <a:p>
            <a:pPr marL="0" indent="0">
              <a:buNone/>
            </a:pPr>
            <a:endParaRPr lang="nl-BE" dirty="0">
              <a:solidFill>
                <a:srgbClr val="18414C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2</a:t>
            </a:fld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83568" y="348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13462"/>
            <a:ext cx="3240074" cy="43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20</a:t>
            </a:fld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4.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Other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models</a:t>
            </a:r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836712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2012: Franco </a:t>
            </a:r>
            <a:r>
              <a:rPr lang="en-US" sz="2800" dirty="0" err="1"/>
              <a:t>Bocci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complex situation: answer depends on an individual's height-to-breadth ratio as well as wind direction and raindrop size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‘If you're really thin, it's more probable that there will be an optimal speed. Otherwise, it's better to run fast.’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“As for wind direction - and again, in general - you should run as fast as you can unless the wind is behind you, in which case the optimal speed will be exactly the speed of the wind.”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547664" y="2610621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/>
          <p:cNvSpPr/>
          <p:nvPr/>
        </p:nvSpPr>
        <p:spPr>
          <a:xfrm>
            <a:off x="1547664" y="1340768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21</a:t>
            </a:fld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4.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Other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models</a:t>
            </a:r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23056" y="908720"/>
            <a:ext cx="80648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minutephysics</a:t>
            </a:r>
            <a:endParaRPr lang="nl-BE" sz="28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28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BE" sz="2800" dirty="0">
                <a:solidFill>
                  <a:srgbClr val="1E52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movie</a:t>
            </a:r>
            <a:endParaRPr lang="nl-BE" sz="2800" dirty="0">
              <a:solidFill>
                <a:srgbClr val="1E52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sz="2800" dirty="0">
              <a:solidFill>
                <a:srgbClr val="1E52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>
                <a:solidFill>
                  <a:srgbClr val="1E52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mythbusters</a:t>
            </a:r>
            <a:endParaRPr lang="nl-BE" sz="2800" dirty="0">
              <a:solidFill>
                <a:srgbClr val="1E52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nl-BE" sz="2800" dirty="0">
                <a:solidFill>
                  <a:srgbClr val="1E52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movie</a:t>
            </a:r>
            <a:endParaRPr lang="nl-BE" sz="2800" dirty="0">
              <a:solidFill>
                <a:srgbClr val="1E52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58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22</a:t>
            </a:fld>
            <a:endParaRPr lang="nl-BE"/>
          </a:p>
        </p:txBody>
      </p:sp>
      <p:pic>
        <p:nvPicPr>
          <p:cNvPr id="5" name="Afbeelding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836712"/>
            <a:ext cx="6840760" cy="5400600"/>
          </a:xfrm>
          <a:prstGeom prst="rect">
            <a:avLst/>
          </a:prstGeom>
        </p:spPr>
      </p:pic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6553200" y="2636912"/>
            <a:ext cx="1979240" cy="11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000" i="1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BE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wonder </a:t>
            </a:r>
            <a:r>
              <a:rPr lang="nl-BE" sz="2000" i="1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nl-BE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l-BE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nl-BE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nl-BE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nl-BE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nl-BE" sz="2000" i="1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umbrella</a:t>
            </a:r>
            <a:r>
              <a:rPr lang="nl-BE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704184" y="1628800"/>
            <a:ext cx="1276350" cy="27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000" i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</a:t>
            </a:r>
            <a:r>
              <a:rPr lang="nl-BE" sz="2000" i="1" dirty="0" err="1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nl-BE" sz="2000" i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nl-BE" sz="2000" i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matters</a:t>
            </a:r>
            <a:r>
              <a:rPr lang="nl-BE" sz="2000" i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whether</a:t>
            </a:r>
            <a:r>
              <a:rPr lang="nl-BE" sz="2000" i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nl-BE" sz="2000" i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walking</a:t>
            </a:r>
            <a:r>
              <a:rPr lang="nl-BE" sz="2000" i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i="1" dirty="0" err="1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</a:t>
            </a:r>
            <a:r>
              <a:rPr lang="nl-BE" sz="2000" i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slow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</p:spTree>
    <p:extLst>
      <p:ext uri="{BB962C8B-B14F-4D97-AF65-F5344CB8AC3E}">
        <p14:creationId xmlns:p14="http://schemas.microsoft.com/office/powerpoint/2010/main" val="238383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29146" y="692696"/>
            <a:ext cx="8229600" cy="5001419"/>
          </a:xfrm>
        </p:spPr>
        <p:txBody>
          <a:bodyPr/>
          <a:lstStyle/>
          <a:p>
            <a:endParaRPr lang="nl-BE" dirty="0">
              <a:latin typeface="Lucida Sans" panose="020B0602030504020204" pitchFamily="34" charset="0"/>
              <a:cs typeface="Lucida Sans Unicode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dirty="0" err="1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Outline</a:t>
            </a:r>
            <a:r>
              <a:rPr lang="nl-BE" dirty="0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of </a:t>
            </a:r>
            <a:r>
              <a:rPr lang="nl-BE" dirty="0" err="1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BE" dirty="0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dirty="0" err="1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problem</a:t>
            </a:r>
            <a:endParaRPr lang="nl-BE" dirty="0">
              <a:solidFill>
                <a:srgbClr val="18414C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dirty="0" err="1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Assignments</a:t>
            </a:r>
            <a:endParaRPr lang="nl-BE" dirty="0">
              <a:solidFill>
                <a:srgbClr val="18414C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dirty="0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Mathematical model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Other</a:t>
            </a:r>
            <a:r>
              <a:rPr lang="nl-BE" dirty="0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dirty="0" err="1">
                <a:solidFill>
                  <a:srgbClr val="18414C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models</a:t>
            </a:r>
            <a:endParaRPr lang="nl-BE" dirty="0">
              <a:solidFill>
                <a:srgbClr val="18414C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BE" dirty="0">
              <a:solidFill>
                <a:srgbClr val="18414C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3</a:t>
            </a:fld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83568" y="348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1004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4</a:t>
            </a:fld>
            <a:endParaRPr lang="nl-B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1.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Outline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of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problem</a:t>
            </a:r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48464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which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method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keeps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you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driest?</a:t>
            </a:r>
          </a:p>
          <a:p>
            <a:pPr lvl="1"/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walking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slowly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? running as </a:t>
            </a:r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fast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as </a:t>
            </a:r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possible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?</a:t>
            </a:r>
          </a:p>
          <a:p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optimal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speed?</a:t>
            </a:r>
          </a:p>
          <a:p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angle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of </a:t>
            </a:r>
            <a:r>
              <a:rPr lang="nl-BE" dirty="0" err="1">
                <a:latin typeface="Lucida Sans" panose="020B0602030504020204" pitchFamily="34" charset="0"/>
                <a:cs typeface="Lucida Sans Unicode" panose="020B0602030504020204" pitchFamily="34" charset="0"/>
              </a:rPr>
              <a:t>your</a:t>
            </a:r>
            <a:r>
              <a:rPr lang="nl-BE" dirty="0">
                <a:latin typeface="Lucida Sans" panose="020B0602030504020204" pitchFamily="34" charset="0"/>
                <a:cs typeface="Lucida Sans Unicode" panose="020B0602030504020204" pitchFamily="34" charset="0"/>
              </a:rPr>
              <a:t> body?</a:t>
            </a:r>
          </a:p>
          <a:p>
            <a:endParaRPr lang="nl-BE" dirty="0">
              <a:solidFill>
                <a:srgbClr val="18414C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BE" dirty="0">
              <a:solidFill>
                <a:srgbClr val="18414C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84640" y="4293096"/>
            <a:ext cx="5544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/>
              <a:t>hypothesis?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/>
              <a:t>model?</a:t>
            </a:r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433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5</a:t>
            </a:fld>
            <a:endParaRPr lang="nl-B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1.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Outline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of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problem</a:t>
            </a:r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4"/>
            <a:ext cx="9144000" cy="51435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23528" y="5877272"/>
            <a:ext cx="739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/>
              <a:t>idealization</a:t>
            </a:r>
            <a:r>
              <a:rPr lang="nl-BE" sz="2800" dirty="0"/>
              <a:t>: </a:t>
            </a:r>
            <a:r>
              <a:rPr lang="nl-BE" sz="2800" dirty="0" err="1"/>
              <a:t>rectangular</a:t>
            </a:r>
            <a:r>
              <a:rPr lang="nl-BE" sz="2800" dirty="0"/>
              <a:t> </a:t>
            </a:r>
            <a:r>
              <a:rPr lang="nl-BE" sz="2800" dirty="0" err="1"/>
              <a:t>shaped</a:t>
            </a:r>
            <a:r>
              <a:rPr lang="nl-BE" sz="2800" dirty="0"/>
              <a:t> body</a:t>
            </a:r>
          </a:p>
        </p:txBody>
      </p:sp>
    </p:spTree>
    <p:extLst>
      <p:ext uri="{BB962C8B-B14F-4D97-AF65-F5344CB8AC3E}">
        <p14:creationId xmlns:p14="http://schemas.microsoft.com/office/powerpoint/2010/main" val="12827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6</a:t>
            </a:fld>
            <a:endParaRPr lang="nl-B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1.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Outline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of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problem</a:t>
            </a:r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585112" cy="40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539552" y="618260"/>
                <a:ext cx="7488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sz="2400" dirty="0"/>
                  <a:t>rain is </a:t>
                </a:r>
                <a:r>
                  <a:rPr lang="nl-BE" sz="2400" dirty="0" err="1"/>
                  <a:t>falling</a:t>
                </a:r>
                <a:r>
                  <a:rPr lang="nl-BE" sz="2400" dirty="0"/>
                  <a:t> straight down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sz="2400" dirty="0" err="1"/>
                  <a:t>distance</a:t>
                </a:r>
                <a:r>
                  <a:rPr lang="nl-BE" sz="2400" dirty="0"/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BE" sz="2400" dirty="0"/>
                  <a:t> </a:t>
                </a:r>
                <a:r>
                  <a:rPr lang="nl-BE" sz="2400" dirty="0" err="1"/>
                  <a:t>from</a:t>
                </a:r>
                <a:r>
                  <a:rPr lang="nl-BE" sz="2400" dirty="0"/>
                  <a:t> shelter</a:t>
                </a: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18260"/>
                <a:ext cx="7488832" cy="830997"/>
              </a:xfrm>
              <a:prstGeom prst="rect">
                <a:avLst/>
              </a:prstGeom>
              <a:blipFill>
                <a:blip r:embed="rId4"/>
                <a:stretch>
                  <a:fillRect l="-1140" t="-5109" b="-160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3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7</a:t>
            </a:fld>
            <a:endParaRPr lang="nl-B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1.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Outline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of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problem</a:t>
            </a:r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23528" y="692696"/>
            <a:ext cx="7463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sz="32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52736"/>
            <a:ext cx="4180249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5580112" y="1355371"/>
                <a:ext cx="2361609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BE" sz="28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B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l-BE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B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nl-BE" sz="2800" dirty="0"/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355371"/>
                <a:ext cx="2361609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31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8</a:t>
            </a:fld>
            <a:endParaRPr lang="nl-B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2. </a:t>
            </a:r>
            <a:r>
              <a:rPr lang="nl-BE" sz="2400" b="1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Assignments</a:t>
            </a:r>
            <a:endParaRPr lang="nl-BE" sz="2400" b="1" dirty="0">
              <a:solidFill>
                <a:schemeClr val="bg1"/>
              </a:solidFill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112474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create</a:t>
            </a:r>
            <a:r>
              <a:rPr lang="nl-BE" sz="2400" dirty="0"/>
              <a:t> a </a:t>
            </a:r>
            <a:r>
              <a:rPr lang="nl-BE" sz="2400" dirty="0" err="1"/>
              <a:t>simple</a:t>
            </a:r>
            <a:r>
              <a:rPr lang="nl-BE" sz="2400" dirty="0"/>
              <a:t> </a:t>
            </a:r>
            <a:r>
              <a:rPr lang="nl-BE" sz="2400" dirty="0" err="1"/>
              <a:t>mathematical</a:t>
            </a:r>
            <a:r>
              <a:rPr lang="nl-BE" sz="2400" dirty="0"/>
              <a:t> model</a:t>
            </a:r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lesson</a:t>
            </a:r>
            <a:r>
              <a:rPr lang="nl-BE" sz="2400" dirty="0"/>
              <a:t> </a:t>
            </a:r>
            <a:r>
              <a:rPr lang="nl-BE" sz="2400" dirty="0" err="1"/>
              <a:t>material</a:t>
            </a:r>
            <a:r>
              <a:rPr lang="nl-BE" sz="2400" dirty="0"/>
              <a:t> </a:t>
            </a:r>
            <a:r>
              <a:rPr lang="nl-BE" sz="2400" dirty="0" err="1"/>
              <a:t>developed</a:t>
            </a:r>
            <a:r>
              <a:rPr lang="nl-BE" sz="2400" dirty="0"/>
              <a:t> </a:t>
            </a:r>
            <a:r>
              <a:rPr lang="nl-BE" sz="2400" dirty="0" err="1"/>
              <a:t>for</a:t>
            </a:r>
            <a:r>
              <a:rPr lang="nl-BE" sz="2400" dirty="0"/>
              <a:t> 16 </a:t>
            </a:r>
            <a:r>
              <a:rPr lang="nl-BE" sz="2400" dirty="0" err="1"/>
              <a:t>year</a:t>
            </a:r>
            <a:r>
              <a:rPr lang="nl-BE" sz="2400" dirty="0"/>
              <a:t> </a:t>
            </a:r>
            <a:r>
              <a:rPr lang="nl-BE" sz="2400" dirty="0" err="1"/>
              <a:t>old</a:t>
            </a:r>
            <a:r>
              <a:rPr lang="nl-BE" sz="2400" dirty="0"/>
              <a:t> </a:t>
            </a:r>
            <a:r>
              <a:rPr lang="nl-BE" sz="2400" dirty="0" err="1"/>
              <a:t>students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21628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E2BF-9E85-455F-BA12-CC1DE2201DF1}" type="slidenum">
              <a:rPr lang="nl-BE" smtClean="0"/>
              <a:t>9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-180528" y="1052736"/>
                <a:ext cx="9145016" cy="506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nl-BE" sz="2800" dirty="0" err="1"/>
                  <a:t>if</a:t>
                </a:r>
                <a:r>
                  <a:rPr lang="nl-BE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800" dirty="0"/>
                  <a:t> m/s then </a:t>
                </a:r>
                <a14:m>
                  <m:oMath xmlns:m="http://schemas.openxmlformats.org/officeDocument/2006/math"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nl-B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nl-BE" sz="2800" dirty="0"/>
                  <a:t> </a:t>
                </a:r>
                <a:r>
                  <a:rPr lang="nl-BE" sz="2800" dirty="0" err="1"/>
                  <a:t>and</a:t>
                </a:r>
                <a:r>
                  <a:rPr lang="nl-BE" sz="2800" dirty="0"/>
                  <a:t> </a:t>
                </a:r>
                <a:r>
                  <a:rPr lang="nl-BE" sz="2800" dirty="0" err="1"/>
                  <a:t>therefore</a:t>
                </a:r>
                <a:r>
                  <a:rPr lang="nl-BE" sz="2800" dirty="0"/>
                  <a:t> </a:t>
                </a:r>
                <a14:m>
                  <m:oMath xmlns:m="http://schemas.openxmlformats.org/officeDocument/2006/math"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endParaRPr lang="nl-BE" sz="2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sz="2800" i="1">
                        <a:latin typeface="Cambria Math" panose="02040503050406030204" pitchFamily="18" charset="0"/>
                      </a:rPr>
                      <m:t>=0,1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≈3⋅</m:t>
                    </m:r>
                    <m:sSup>
                      <m:sSup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nl-BE" sz="2800" dirty="0"/>
                  <a:t> m/s </a:t>
                </a:r>
                <a14:m>
                  <m:oMath xmlns:m="http://schemas.openxmlformats.org/officeDocument/2006/math"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nl-BE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nl-B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nl-BE" sz="2800" i="1">
                        <a:latin typeface="Cambria Math" panose="02040503050406030204" pitchFamily="18" charset="0"/>
                      </a:rPr>
                      <m:t>=3,3⋅</m:t>
                    </m:r>
                    <m:sSup>
                      <m:sSup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BE" sz="2800" i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nl-BE" sz="2800" i="0" dirty="0"/>
              </a:p>
              <a:p>
                <a:pPr lvl="1"/>
                <a:r>
                  <a:rPr lang="nl-BE" sz="2800" dirty="0"/>
                  <a:t>							</a:t>
                </a:r>
                <a14:m>
                  <m:oMath xmlns:m="http://schemas.openxmlformats.org/officeDocument/2006/math">
                    <m:r>
                      <a:rPr lang="nl-BE" sz="2800" i="1">
                        <a:latin typeface="Cambria Math" panose="02040503050406030204" pitchFamily="18" charset="0"/>
                      </a:rPr>
                      <m:t>=3,3 </m:t>
                    </m:r>
                    <m:r>
                      <m:rPr>
                        <m:sty m:val="p"/>
                      </m:rPr>
                      <a:rPr lang="nl-BE" sz="2800" i="0">
                        <a:latin typeface="Cambria Math" panose="02040503050406030204" pitchFamily="18" charset="0"/>
                      </a:rPr>
                      <m:t>μs</m:t>
                    </m:r>
                  </m:oMath>
                </a14:m>
                <a:r>
                  <a:rPr lang="nl-BE" sz="2800" dirty="0"/>
                  <a:t>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nl-BE" sz="2800" dirty="0" err="1"/>
                  <a:t>during</a:t>
                </a:r>
                <a:r>
                  <a:rPr lang="nl-BE" sz="2800" dirty="0"/>
                  <a:t> this interval </a:t>
                </a:r>
                <a:r>
                  <a:rPr lang="nl-BE" sz="2800" dirty="0" err="1"/>
                  <a:t>raindrops</a:t>
                </a:r>
                <a:r>
                  <a:rPr lang="nl-BE" sz="2800" dirty="0"/>
                  <a:t> have been </a:t>
                </a:r>
                <a:r>
                  <a:rPr lang="nl-BE" sz="2800" dirty="0" err="1"/>
                  <a:t>falling</a:t>
                </a:r>
                <a:r>
                  <a:rPr lang="nl-BE" sz="2800" dirty="0"/>
                  <a:t> over a </a:t>
                </a:r>
                <a:r>
                  <a:rPr lang="nl-BE" sz="2800" dirty="0" err="1"/>
                  <a:t>distance</a:t>
                </a:r>
                <a:endParaRPr lang="nl-BE" sz="2800" dirty="0"/>
              </a:p>
              <a:p>
                <a:pPr lvl="1"/>
                <a:r>
                  <a:rPr lang="nl-BE" sz="2800" dirty="0"/>
                  <a:t>     </a:t>
                </a:r>
                <a14:m>
                  <m:oMath xmlns:m="http://schemas.openxmlformats.org/officeDocument/2006/math">
                    <m:r>
                      <a:rPr lang="nl-BE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l-BE" sz="2800" i="1">
                        <a:latin typeface="Cambria Math" panose="02040503050406030204" pitchFamily="18" charset="0"/>
                      </a:rPr>
                      <m:t>⋅3,3⋅</m:t>
                    </m:r>
                    <m:sSup>
                      <m:sSup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nl-BE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=9,9⋅</m:t>
                    </m:r>
                    <m:sSup>
                      <m:sSup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nl-BE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nl-BE" sz="2800" i="1" dirty="0"/>
              </a:p>
              <a:p>
                <a:pPr lvl="1"/>
                <a:r>
                  <a:rPr lang="nl-BE" sz="2800" dirty="0"/>
                  <a:t>			</a:t>
                </a:r>
                <a14:m>
                  <m:oMath xmlns:m="http://schemas.openxmlformats.org/officeDocument/2006/math">
                    <m:r>
                      <a:rPr lang="nl-BE" sz="28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l-B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8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nl-BE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=0,01 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nl-BE" sz="2800" dirty="0"/>
                  <a:t>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nl-BE" sz="2800" dirty="0" err="1"/>
                  <a:t>only</a:t>
                </a:r>
                <a:r>
                  <a:rPr lang="nl-BE" sz="2800" dirty="0"/>
                  <a:t> </a:t>
                </a:r>
                <a:r>
                  <a:rPr lang="nl-BE" sz="2800" dirty="0" err="1"/>
                  <a:t>the</a:t>
                </a:r>
                <a:r>
                  <a:rPr lang="nl-BE" sz="2800" dirty="0"/>
                  <a:t> front of </a:t>
                </a:r>
                <a:r>
                  <a:rPr lang="nl-BE" sz="2800" dirty="0" err="1"/>
                  <a:t>sponge</a:t>
                </a:r>
                <a:r>
                  <a:rPr lang="nl-BE" sz="2800" dirty="0"/>
                  <a:t> Bob </a:t>
                </a:r>
                <a:r>
                  <a:rPr lang="nl-BE" sz="2800" dirty="0" err="1"/>
                  <a:t>gets</a:t>
                </a:r>
                <a:r>
                  <a:rPr lang="nl-BE" sz="2800" dirty="0"/>
                  <a:t> wet!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nl-BE" sz="3200" dirty="0"/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1052736"/>
                <a:ext cx="9145016" cy="5068375"/>
              </a:xfrm>
              <a:prstGeom prst="rect">
                <a:avLst/>
              </a:prstGeom>
              <a:blipFill>
                <a:blip r:embed="rId3"/>
                <a:stretch>
                  <a:fillRect r="-106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 txBox="1">
            <a:spLocks/>
          </p:cNvSpPr>
          <p:nvPr/>
        </p:nvSpPr>
        <p:spPr>
          <a:xfrm>
            <a:off x="539552" y="44405"/>
            <a:ext cx="842493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3. Mathematical model</a:t>
            </a:r>
          </a:p>
        </p:txBody>
      </p:sp>
    </p:spTree>
    <p:extLst>
      <p:ext uri="{BB962C8B-B14F-4D97-AF65-F5344CB8AC3E}">
        <p14:creationId xmlns:p14="http://schemas.microsoft.com/office/powerpoint/2010/main" val="25428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s01">
  <a:themeElements>
    <a:clrScheme name="kleurschema_els">
      <a:dk1>
        <a:srgbClr val="143740"/>
      </a:dk1>
      <a:lt1>
        <a:sysClr val="window" lastClr="FFFFFF"/>
      </a:lt1>
      <a:dk2>
        <a:srgbClr val="143740"/>
      </a:dk2>
      <a:lt2>
        <a:srgbClr val="FFFFFF"/>
      </a:lt2>
      <a:accent1>
        <a:srgbClr val="EA2D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els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els01</Template>
  <TotalTime>866</TotalTime>
  <Words>569</Words>
  <Application>Microsoft Office PowerPoint</Application>
  <PresentationFormat>Diavoorstelling (4:3)</PresentationFormat>
  <Paragraphs>163</Paragraphs>
  <Slides>22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Cambria Math</vt:lpstr>
      <vt:lpstr>Lucida Sans</vt:lpstr>
      <vt:lpstr>Lucida Sans Unicode</vt:lpstr>
      <vt:lpstr>Times New Roman</vt:lpstr>
      <vt:lpstr>els01</vt:lpstr>
      <vt:lpstr>The mathematics  of running in the rain  An exercise in modelling…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Els Vanlommel</dc:creator>
  <cp:lastModifiedBy>Els Vanlommel</cp:lastModifiedBy>
  <cp:revision>42</cp:revision>
  <dcterms:created xsi:type="dcterms:W3CDTF">2016-11-11T10:51:07Z</dcterms:created>
  <dcterms:modified xsi:type="dcterms:W3CDTF">2016-11-13T19:41:43Z</dcterms:modified>
</cp:coreProperties>
</file>